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58" r:id="rId5"/>
    <p:sldId id="260" r:id="rId6"/>
    <p:sldId id="262" r:id="rId7"/>
    <p:sldId id="263" r:id="rId8"/>
    <p:sldId id="261"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5A4099"/>
    <a:srgbClr val="2410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53" autoAdjust="0"/>
    <p:restoredTop sz="94631"/>
  </p:normalViewPr>
  <p:slideViewPr>
    <p:cSldViewPr snapToGrid="0" snapToObjects="1">
      <p:cViewPr>
        <p:scale>
          <a:sx n="150" d="100"/>
          <a:sy n="150" d="100"/>
        </p:scale>
        <p:origin x="-600" y="-42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6" name="Picture 5" descr="Background_Duo_266.jpg"/>
          <p:cNvPicPr>
            <a:picLocks noChangeAspect="1"/>
          </p:cNvPicPr>
          <p:nvPr userDrawn="1"/>
        </p:nvPicPr>
        <p:blipFill>
          <a:blip r:embed="rId2">
            <a:alphaModFix amt="60000"/>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A07176-4D28-144C-AB30-ACED7F44A340}" type="slidenum">
              <a:rPr lang="en-US" smtClean="0"/>
              <a:pPr/>
              <a:t>‹#›</a:t>
            </a:fld>
            <a:endParaRPr lang="en-US"/>
          </a:p>
        </p:txBody>
      </p:sp>
    </p:spTree>
    <p:extLst>
      <p:ext uri="{BB962C8B-B14F-4D97-AF65-F5344CB8AC3E}">
        <p14:creationId xmlns:p14="http://schemas.microsoft.com/office/powerpoint/2010/main" val="129580939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5FB3126-25FB-F241-9D08-EF0C3CBFF311}" type="datetimeFigureOut">
              <a:rPr lang="en-US" smtClean="0"/>
              <a:pPr/>
              <a:t>10/18/2016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A07176-4D28-144C-AB30-ACED7F44A340}" type="slidenum">
              <a:rPr lang="en-US" smtClean="0"/>
              <a:pPr/>
              <a:t>‹#›</a:t>
            </a:fld>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Background_Duo_266.jpg"/>
          <p:cNvPicPr>
            <a:picLocks noChangeAspect="1"/>
          </p:cNvPicPr>
          <p:nvPr userDrawn="1"/>
        </p:nvPicPr>
        <p:blipFill>
          <a:blip r:embed="rId14">
            <a:alphaModFix amt="60000"/>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FB3126-25FB-F241-9D08-EF0C3CBFF311}" type="datetimeFigureOut">
              <a:rPr lang="en-US" smtClean="0"/>
              <a:pPr/>
              <a:t>10/18/2016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A07176-4D28-144C-AB30-ACED7F44A340}"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ackground_Duo_266.jpg"/>
          <p:cNvPicPr>
            <a:picLocks noChangeAspect="1"/>
          </p:cNvPicPr>
          <p:nvPr/>
        </p:nvPicPr>
        <p:blipFill>
          <a:blip r:embed="rId2">
            <a:alphaModFix amt="60000"/>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6" name="Picture 5" descr="PurpleGlob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53"/>
            <a:ext cx="9144000" cy="6858000"/>
          </a:xfrm>
          <a:prstGeom prst="rect">
            <a:avLst/>
          </a:prstGeom>
        </p:spPr>
      </p:pic>
      <p:sp>
        <p:nvSpPr>
          <p:cNvPr id="2" name="Title 1"/>
          <p:cNvSpPr>
            <a:spLocks noGrp="1"/>
          </p:cNvSpPr>
          <p:nvPr>
            <p:ph type="ctrTitle"/>
          </p:nvPr>
        </p:nvSpPr>
        <p:spPr>
          <a:xfrm>
            <a:off x="685800" y="3422415"/>
            <a:ext cx="7772400" cy="1470025"/>
          </a:xfrm>
        </p:spPr>
        <p:txBody>
          <a:bodyPr/>
          <a:lstStyle/>
          <a:p>
            <a:r>
              <a:rPr lang="en-US" dirty="0" smtClean="0">
                <a:solidFill>
                  <a:srgbClr val="5A4099"/>
                </a:solidFill>
                <a:latin typeface="Arial"/>
                <a:cs typeface="Arial"/>
              </a:rPr>
              <a:t>Mobile Care Services Discovery</a:t>
            </a:r>
            <a:endParaRPr lang="en-US" dirty="0">
              <a:solidFill>
                <a:srgbClr val="5A4099"/>
              </a:solidFill>
              <a:latin typeface="Arial"/>
              <a:cs typeface="Arial"/>
            </a:endParaRPr>
          </a:p>
        </p:txBody>
      </p:sp>
      <p:sp>
        <p:nvSpPr>
          <p:cNvPr id="3" name="Subtitle 2"/>
          <p:cNvSpPr>
            <a:spLocks noGrp="1"/>
          </p:cNvSpPr>
          <p:nvPr>
            <p:ph type="subTitle" idx="1"/>
          </p:nvPr>
        </p:nvSpPr>
        <p:spPr>
          <a:xfrm>
            <a:off x="1371600" y="4890895"/>
            <a:ext cx="6400800" cy="1053231"/>
          </a:xfrm>
        </p:spPr>
        <p:txBody>
          <a:bodyPr>
            <a:normAutofit/>
          </a:bodyPr>
          <a:lstStyle/>
          <a:p>
            <a:r>
              <a:rPr lang="en-US" sz="2600" dirty="0" smtClean="0">
                <a:solidFill>
                  <a:schemeClr val="tx1">
                    <a:lumMod val="65000"/>
                    <a:lumOff val="35000"/>
                  </a:schemeClr>
                </a:solidFill>
                <a:latin typeface="Arial"/>
                <a:cs typeface="Arial"/>
              </a:rPr>
              <a:t>Luke Duncan / Carl Leitner</a:t>
            </a:r>
            <a:br>
              <a:rPr lang="en-US" sz="2600" dirty="0" smtClean="0">
                <a:solidFill>
                  <a:schemeClr val="tx1">
                    <a:lumMod val="65000"/>
                    <a:lumOff val="35000"/>
                  </a:schemeClr>
                </a:solidFill>
                <a:latin typeface="Arial"/>
                <a:cs typeface="Arial"/>
              </a:rPr>
            </a:br>
            <a:r>
              <a:rPr lang="en-US" sz="2600" dirty="0" err="1" smtClean="0">
                <a:solidFill>
                  <a:schemeClr val="tx1">
                    <a:lumMod val="65000"/>
                    <a:lumOff val="35000"/>
                  </a:schemeClr>
                </a:solidFill>
                <a:latin typeface="Arial"/>
                <a:cs typeface="Arial"/>
              </a:rPr>
              <a:t>IntraHealth</a:t>
            </a:r>
            <a:r>
              <a:rPr lang="en-US" sz="2600" smtClean="0">
                <a:solidFill>
                  <a:schemeClr val="tx1">
                    <a:lumMod val="65000"/>
                    <a:lumOff val="35000"/>
                  </a:schemeClr>
                </a:solidFill>
                <a:latin typeface="Arial"/>
                <a:cs typeface="Arial"/>
              </a:rPr>
              <a:t> </a:t>
            </a:r>
            <a:r>
              <a:rPr lang="en-US" sz="2600" smtClean="0">
                <a:solidFill>
                  <a:schemeClr val="tx1">
                    <a:lumMod val="65000"/>
                    <a:lumOff val="35000"/>
                  </a:schemeClr>
                </a:solidFill>
                <a:latin typeface="Arial"/>
                <a:cs typeface="Arial"/>
              </a:rPr>
              <a:t>International, Inc.</a:t>
            </a:r>
            <a:endParaRPr lang="en-US" sz="2600" dirty="0">
              <a:solidFill>
                <a:schemeClr val="tx1">
                  <a:lumMod val="65000"/>
                  <a:lumOff val="35000"/>
                </a:schemeClr>
              </a:solidFill>
              <a:latin typeface="Arial"/>
              <a:cs typeface="Arial"/>
            </a:endParaRPr>
          </a:p>
        </p:txBody>
      </p:sp>
      <p:pic>
        <p:nvPicPr>
          <p:cNvPr id="5" name="Picture 4" descr="ihe-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62485" y="1609258"/>
            <a:ext cx="4429454" cy="1208288"/>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ackground_Duo_266.jpg"/>
          <p:cNvPicPr>
            <a:picLocks noChangeAspect="1"/>
          </p:cNvPicPr>
          <p:nvPr/>
        </p:nvPicPr>
        <p:blipFill>
          <a:blip r:embed="rId2">
            <a:alphaModFix amt="60000"/>
            <a:extLst>
              <a:ext uri="{28A0092B-C50C-407E-A947-70E740481C1C}">
                <a14:useLocalDpi xmlns:a14="http://schemas.microsoft.com/office/drawing/2010/main" val="0"/>
              </a:ext>
            </a:extLst>
          </a:blip>
          <a:stretch>
            <a:fillRect/>
          </a:stretch>
        </p:blipFill>
        <p:spPr>
          <a:xfrm>
            <a:off x="0" y="225752"/>
            <a:ext cx="9144000" cy="6858000"/>
          </a:xfrm>
          <a:prstGeom prst="rect">
            <a:avLst/>
          </a:prstGeom>
        </p:spPr>
      </p:pic>
      <p:sp>
        <p:nvSpPr>
          <p:cNvPr id="2" name="Title 1"/>
          <p:cNvSpPr>
            <a:spLocks noGrp="1"/>
          </p:cNvSpPr>
          <p:nvPr>
            <p:ph type="ctrTitle"/>
          </p:nvPr>
        </p:nvSpPr>
        <p:spPr>
          <a:xfrm>
            <a:off x="685800" y="897793"/>
            <a:ext cx="7772400" cy="747605"/>
          </a:xfrm>
        </p:spPr>
        <p:txBody>
          <a:bodyPr>
            <a:normAutofit/>
          </a:bodyPr>
          <a:lstStyle/>
          <a:p>
            <a:r>
              <a:rPr lang="en-US" sz="3000" b="1" dirty="0" smtClean="0">
                <a:solidFill>
                  <a:srgbClr val="5A4099"/>
                </a:solidFill>
                <a:latin typeface="Arial"/>
                <a:cs typeface="Arial"/>
              </a:rPr>
              <a:t>The Problem</a:t>
            </a:r>
            <a:endParaRPr lang="en-US" sz="3000" b="1" dirty="0">
              <a:solidFill>
                <a:srgbClr val="5A4099"/>
              </a:solidFill>
              <a:latin typeface="Arial"/>
              <a:cs typeface="Arial"/>
            </a:endParaRPr>
          </a:p>
        </p:txBody>
      </p:sp>
      <p:sp>
        <p:nvSpPr>
          <p:cNvPr id="3" name="Subtitle 2"/>
          <p:cNvSpPr>
            <a:spLocks noGrp="1"/>
          </p:cNvSpPr>
          <p:nvPr>
            <p:ph type="subTitle" idx="1"/>
          </p:nvPr>
        </p:nvSpPr>
        <p:spPr>
          <a:xfrm>
            <a:off x="509260" y="1844870"/>
            <a:ext cx="8125480" cy="4721030"/>
          </a:xfrm>
        </p:spPr>
        <p:txBody>
          <a:bodyPr>
            <a:normAutofit/>
          </a:bodyPr>
          <a:lstStyle/>
          <a:p>
            <a:pPr indent="-457200" algn="l">
              <a:spcBef>
                <a:spcPts val="0"/>
              </a:spcBef>
              <a:spcAft>
                <a:spcPts val="1200"/>
              </a:spcAft>
            </a:pPr>
            <a:r>
              <a:rPr lang="en-US" sz="2400" dirty="0">
                <a:solidFill>
                  <a:schemeClr val="tx1">
                    <a:lumMod val="65000"/>
                    <a:lumOff val="35000"/>
                  </a:schemeClr>
                </a:solidFill>
                <a:latin typeface="Arial"/>
                <a:cs typeface="Arial"/>
              </a:rPr>
              <a:t>There is increasing interest globally in the use of the </a:t>
            </a:r>
            <a:r>
              <a:rPr lang="en-US" sz="2400" dirty="0" smtClean="0">
                <a:solidFill>
                  <a:schemeClr val="tx1">
                    <a:lumMod val="65000"/>
                    <a:lumOff val="35000"/>
                  </a:schemeClr>
                </a:solidFill>
                <a:latin typeface="Arial"/>
                <a:cs typeface="Arial"/>
              </a:rPr>
              <a:t>RESTful standards </a:t>
            </a:r>
            <a:r>
              <a:rPr lang="en-US" sz="2400" dirty="0">
                <a:solidFill>
                  <a:schemeClr val="tx1">
                    <a:lumMod val="65000"/>
                    <a:lumOff val="35000"/>
                  </a:schemeClr>
                </a:solidFill>
                <a:latin typeface="Arial"/>
                <a:cs typeface="Arial"/>
              </a:rPr>
              <a:t>for </a:t>
            </a:r>
            <a:r>
              <a:rPr lang="en-US" sz="2400" dirty="0" smtClean="0">
                <a:solidFill>
                  <a:schemeClr val="tx1">
                    <a:lumMod val="65000"/>
                    <a:lumOff val="35000"/>
                  </a:schemeClr>
                </a:solidFill>
                <a:latin typeface="Arial"/>
                <a:cs typeface="Arial"/>
              </a:rPr>
              <a:t>accessing interlinked information on:</a:t>
            </a:r>
          </a:p>
          <a:p>
            <a:pPr marL="800100" lvl="2" indent="-342900" algn="l">
              <a:spcBef>
                <a:spcPts val="0"/>
              </a:spcBef>
              <a:spcAft>
                <a:spcPts val="1200"/>
              </a:spcAft>
              <a:buFont typeface="Arial" charset="0"/>
              <a:buChar char="•"/>
            </a:pPr>
            <a:r>
              <a:rPr lang="en-US" sz="2000" dirty="0" smtClean="0">
                <a:solidFill>
                  <a:schemeClr val="tx1">
                    <a:lumMod val="65000"/>
                    <a:lumOff val="35000"/>
                  </a:schemeClr>
                </a:solidFill>
                <a:latin typeface="Arial"/>
                <a:cs typeface="Arial"/>
              </a:rPr>
              <a:t>health </a:t>
            </a:r>
            <a:r>
              <a:rPr lang="en-US" sz="2000" dirty="0">
                <a:solidFill>
                  <a:schemeClr val="tx1">
                    <a:lumMod val="65000"/>
                    <a:lumOff val="35000"/>
                  </a:schemeClr>
                </a:solidFill>
                <a:latin typeface="Arial"/>
                <a:cs typeface="Arial"/>
              </a:rPr>
              <a:t>care </a:t>
            </a:r>
            <a:r>
              <a:rPr lang="en-US" sz="2000" dirty="0" smtClean="0">
                <a:solidFill>
                  <a:schemeClr val="tx1">
                    <a:lumMod val="65000"/>
                    <a:lumOff val="35000"/>
                  </a:schemeClr>
                </a:solidFill>
                <a:latin typeface="Arial"/>
                <a:cs typeface="Arial"/>
              </a:rPr>
              <a:t>providers </a:t>
            </a:r>
          </a:p>
          <a:p>
            <a:pPr marL="800100" lvl="2" indent="-342900" algn="l">
              <a:spcBef>
                <a:spcPts val="0"/>
              </a:spcBef>
              <a:spcAft>
                <a:spcPts val="1200"/>
              </a:spcAft>
              <a:buFont typeface="Arial" charset="0"/>
              <a:buChar char="•"/>
            </a:pPr>
            <a:r>
              <a:rPr lang="en-US" sz="2000" dirty="0" smtClean="0">
                <a:solidFill>
                  <a:schemeClr val="tx1">
                    <a:lumMod val="65000"/>
                    <a:lumOff val="35000"/>
                  </a:schemeClr>
                </a:solidFill>
                <a:latin typeface="Arial"/>
                <a:cs typeface="Arial"/>
              </a:rPr>
              <a:t>the </a:t>
            </a:r>
            <a:r>
              <a:rPr lang="en-US" sz="2000" dirty="0">
                <a:solidFill>
                  <a:schemeClr val="tx1">
                    <a:lumMod val="65000"/>
                    <a:lumOff val="35000"/>
                  </a:schemeClr>
                </a:solidFill>
                <a:latin typeface="Arial"/>
                <a:cs typeface="Arial"/>
              </a:rPr>
              <a:t>services </a:t>
            </a:r>
            <a:r>
              <a:rPr lang="en-US" sz="2000" dirty="0" smtClean="0">
                <a:solidFill>
                  <a:schemeClr val="tx1">
                    <a:lumMod val="65000"/>
                    <a:lumOff val="35000"/>
                  </a:schemeClr>
                </a:solidFill>
                <a:latin typeface="Arial"/>
                <a:cs typeface="Arial"/>
              </a:rPr>
              <a:t>they </a:t>
            </a:r>
            <a:r>
              <a:rPr lang="en-US" sz="2000" dirty="0" smtClean="0">
                <a:solidFill>
                  <a:schemeClr val="tx1">
                    <a:lumMod val="65000"/>
                    <a:lumOff val="35000"/>
                  </a:schemeClr>
                </a:solidFill>
                <a:latin typeface="Arial"/>
                <a:cs typeface="Arial"/>
              </a:rPr>
              <a:t>provide</a:t>
            </a:r>
          </a:p>
          <a:p>
            <a:pPr marL="800100" lvl="2" indent="-342900" algn="l">
              <a:spcBef>
                <a:spcPts val="0"/>
              </a:spcBef>
              <a:spcAft>
                <a:spcPts val="1200"/>
              </a:spcAft>
              <a:buFont typeface="Arial" charset="0"/>
              <a:buChar char="•"/>
            </a:pPr>
            <a:r>
              <a:rPr lang="en-US" sz="2000" dirty="0">
                <a:solidFill>
                  <a:schemeClr val="tx1">
                    <a:lumMod val="65000"/>
                    <a:lumOff val="35000"/>
                  </a:schemeClr>
                </a:solidFill>
                <a:latin typeface="Arial"/>
                <a:cs typeface="Arial"/>
              </a:rPr>
              <a:t>t</a:t>
            </a:r>
            <a:r>
              <a:rPr lang="en-US" sz="2000" dirty="0" smtClean="0">
                <a:solidFill>
                  <a:schemeClr val="tx1">
                    <a:lumMod val="65000"/>
                    <a:lumOff val="35000"/>
                  </a:schemeClr>
                </a:solidFill>
                <a:latin typeface="Arial"/>
                <a:cs typeface="Arial"/>
              </a:rPr>
              <a:t>he facilities </a:t>
            </a:r>
            <a:r>
              <a:rPr lang="en-US" sz="2000" dirty="0" smtClean="0">
                <a:solidFill>
                  <a:schemeClr val="tx1">
                    <a:lumMod val="65000"/>
                    <a:lumOff val="35000"/>
                  </a:schemeClr>
                </a:solidFill>
                <a:latin typeface="Arial"/>
                <a:cs typeface="Arial"/>
              </a:rPr>
              <a:t>where they work</a:t>
            </a:r>
            <a:endParaRPr lang="en-US" sz="2000" dirty="0" smtClean="0">
              <a:solidFill>
                <a:schemeClr val="tx1">
                  <a:lumMod val="65000"/>
                  <a:lumOff val="35000"/>
                </a:schemeClr>
              </a:solidFill>
              <a:latin typeface="Arial"/>
              <a:cs typeface="Arial"/>
            </a:endParaRPr>
          </a:p>
          <a:p>
            <a:pPr marL="800100" lvl="2" indent="-342900" algn="l">
              <a:spcBef>
                <a:spcPts val="0"/>
              </a:spcBef>
              <a:spcAft>
                <a:spcPts val="1200"/>
              </a:spcAft>
              <a:buFont typeface="Arial" charset="0"/>
              <a:buChar char="•"/>
            </a:pPr>
            <a:r>
              <a:rPr lang="en-US" sz="2000" dirty="0" smtClean="0">
                <a:solidFill>
                  <a:schemeClr val="tx1">
                    <a:lumMod val="65000"/>
                    <a:lumOff val="35000"/>
                  </a:schemeClr>
                </a:solidFill>
                <a:latin typeface="Arial"/>
                <a:cs typeface="Arial"/>
              </a:rPr>
              <a:t>the organizations </a:t>
            </a:r>
            <a:r>
              <a:rPr lang="en-US" sz="2000" dirty="0" smtClean="0">
                <a:solidFill>
                  <a:schemeClr val="tx1">
                    <a:lumMod val="65000"/>
                    <a:lumOff val="35000"/>
                  </a:schemeClr>
                </a:solidFill>
                <a:latin typeface="Arial"/>
                <a:cs typeface="Arial"/>
              </a:rPr>
              <a:t>they </a:t>
            </a:r>
            <a:r>
              <a:rPr lang="en-US" sz="2000" dirty="0" smtClean="0">
                <a:solidFill>
                  <a:schemeClr val="tx1">
                    <a:lumMod val="65000"/>
                    <a:lumOff val="35000"/>
                  </a:schemeClr>
                </a:solidFill>
                <a:latin typeface="Arial"/>
                <a:cs typeface="Arial"/>
              </a:rPr>
              <a:t>work for</a:t>
            </a:r>
          </a:p>
          <a:p>
            <a:pPr indent="-457200" algn="l">
              <a:spcBef>
                <a:spcPts val="0"/>
              </a:spcBef>
              <a:spcAft>
                <a:spcPts val="1200"/>
              </a:spcAft>
              <a:buFont typeface="Arial" charset="0"/>
              <a:buChar char="•"/>
            </a:pPr>
            <a:endParaRPr lang="en-US" sz="1600" dirty="0" smtClean="0">
              <a:solidFill>
                <a:schemeClr val="tx1">
                  <a:lumMod val="65000"/>
                  <a:lumOff val="35000"/>
                </a:schemeClr>
              </a:solidFill>
              <a:latin typeface="Arial"/>
              <a:cs typeface="Arial"/>
            </a:endParaRPr>
          </a:p>
          <a:p>
            <a:pPr algn="l">
              <a:spcBef>
                <a:spcPts val="0"/>
              </a:spcBef>
              <a:spcAft>
                <a:spcPts val="1200"/>
              </a:spcAft>
            </a:pPr>
            <a:r>
              <a:rPr lang="en-US" sz="2400" dirty="0" smtClean="0">
                <a:solidFill>
                  <a:schemeClr val="tx1">
                    <a:lumMod val="65000"/>
                    <a:lumOff val="35000"/>
                  </a:schemeClr>
                </a:solidFill>
                <a:latin typeface="Arial"/>
                <a:cs typeface="Arial"/>
              </a:rPr>
              <a:t>The </a:t>
            </a:r>
            <a:r>
              <a:rPr lang="en-US" sz="2400" dirty="0" smtClean="0">
                <a:solidFill>
                  <a:schemeClr val="tx1">
                    <a:lumMod val="65000"/>
                    <a:lumOff val="35000"/>
                  </a:schemeClr>
                </a:solidFill>
                <a:latin typeface="Arial"/>
                <a:cs typeface="Arial"/>
              </a:rPr>
              <a:t>information </a:t>
            </a:r>
            <a:r>
              <a:rPr lang="en-US" sz="2400" dirty="0" smtClean="0">
                <a:solidFill>
                  <a:schemeClr val="tx1">
                    <a:lumMod val="65000"/>
                    <a:lumOff val="35000"/>
                  </a:schemeClr>
                </a:solidFill>
                <a:latin typeface="Arial"/>
                <a:cs typeface="Arial"/>
              </a:rPr>
              <a:t>needed </a:t>
            </a:r>
            <a:r>
              <a:rPr lang="en-US" sz="2400" dirty="0" smtClean="0">
                <a:solidFill>
                  <a:schemeClr val="tx1">
                    <a:lumMod val="65000"/>
                    <a:lumOff val="35000"/>
                  </a:schemeClr>
                </a:solidFill>
                <a:latin typeface="Arial"/>
                <a:cs typeface="Arial"/>
              </a:rPr>
              <a:t>to query usually comes from a federation of data sources (ministries of health, service delivery networks, professional councils/boards, </a:t>
            </a:r>
            <a:r>
              <a:rPr lang="en-US" sz="2400" dirty="0" err="1" smtClean="0">
                <a:solidFill>
                  <a:schemeClr val="tx1">
                    <a:lumMod val="65000"/>
                    <a:lumOff val="35000"/>
                  </a:schemeClr>
                </a:solidFill>
                <a:latin typeface="Arial"/>
                <a:cs typeface="Arial"/>
              </a:rPr>
              <a:t>etc</a:t>
            </a:r>
            <a:r>
              <a:rPr lang="en-US" sz="2400" dirty="0" smtClean="0">
                <a:solidFill>
                  <a:schemeClr val="tx1">
                    <a:lumMod val="65000"/>
                    <a:lumOff val="35000"/>
                  </a:schemeClr>
                </a:solidFill>
                <a:latin typeface="Arial"/>
                <a:cs typeface="Arial"/>
              </a:rPr>
              <a:t>). </a:t>
            </a:r>
            <a:endParaRPr lang="en-US" sz="2400" dirty="0">
              <a:solidFill>
                <a:schemeClr val="tx1">
                  <a:lumMod val="65000"/>
                  <a:lumOff val="35000"/>
                </a:schemeClr>
              </a:solidFill>
              <a:latin typeface="Arial"/>
              <a:cs typeface="Arial"/>
            </a:endParaRPr>
          </a:p>
        </p:txBody>
      </p:sp>
      <p:pic>
        <p:nvPicPr>
          <p:cNvPr id="9" name="Picture 8" descr="ihe-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69" y="213052"/>
            <a:ext cx="2299752" cy="627337"/>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ackground_Duo_266.jpg"/>
          <p:cNvPicPr>
            <a:picLocks noChangeAspect="1"/>
          </p:cNvPicPr>
          <p:nvPr/>
        </p:nvPicPr>
        <p:blipFill>
          <a:blip r:embed="rId2">
            <a:alphaModFix amt="60000"/>
            <a:extLst>
              <a:ext uri="{28A0092B-C50C-407E-A947-70E740481C1C}">
                <a14:useLocalDpi xmlns:a14="http://schemas.microsoft.com/office/drawing/2010/main" val="0"/>
              </a:ext>
            </a:extLst>
          </a:blip>
          <a:stretch>
            <a:fillRect/>
          </a:stretch>
        </p:blipFill>
        <p:spPr>
          <a:xfrm>
            <a:off x="0" y="225752"/>
            <a:ext cx="9144000" cy="6858000"/>
          </a:xfrm>
          <a:prstGeom prst="rect">
            <a:avLst/>
          </a:prstGeom>
        </p:spPr>
      </p:pic>
      <p:sp>
        <p:nvSpPr>
          <p:cNvPr id="2" name="Title 1"/>
          <p:cNvSpPr>
            <a:spLocks noGrp="1"/>
          </p:cNvSpPr>
          <p:nvPr>
            <p:ph type="ctrTitle"/>
          </p:nvPr>
        </p:nvSpPr>
        <p:spPr>
          <a:xfrm>
            <a:off x="685800" y="897793"/>
            <a:ext cx="7772400" cy="747605"/>
          </a:xfrm>
        </p:spPr>
        <p:txBody>
          <a:bodyPr>
            <a:normAutofit/>
          </a:bodyPr>
          <a:lstStyle/>
          <a:p>
            <a:r>
              <a:rPr lang="en-US" sz="3000" b="1" dirty="0" smtClean="0">
                <a:solidFill>
                  <a:srgbClr val="5A4099"/>
                </a:solidFill>
                <a:latin typeface="Arial"/>
                <a:cs typeface="Arial"/>
              </a:rPr>
              <a:t>The Needs</a:t>
            </a:r>
            <a:endParaRPr lang="en-US" sz="3000" b="1" dirty="0">
              <a:solidFill>
                <a:srgbClr val="5A4099"/>
              </a:solidFill>
              <a:latin typeface="Arial"/>
              <a:cs typeface="Arial"/>
            </a:endParaRPr>
          </a:p>
        </p:txBody>
      </p:sp>
      <p:sp>
        <p:nvSpPr>
          <p:cNvPr id="3" name="Subtitle 2"/>
          <p:cNvSpPr>
            <a:spLocks noGrp="1"/>
          </p:cNvSpPr>
          <p:nvPr>
            <p:ph type="subTitle" idx="1"/>
          </p:nvPr>
        </p:nvSpPr>
        <p:spPr>
          <a:xfrm>
            <a:off x="509260" y="1844870"/>
            <a:ext cx="8125480" cy="4721030"/>
          </a:xfrm>
        </p:spPr>
        <p:txBody>
          <a:bodyPr>
            <a:normAutofit/>
          </a:bodyPr>
          <a:lstStyle/>
          <a:p>
            <a:pPr indent="-457200" algn="l">
              <a:spcBef>
                <a:spcPts val="0"/>
              </a:spcBef>
              <a:spcAft>
                <a:spcPts val="1200"/>
              </a:spcAft>
            </a:pPr>
            <a:r>
              <a:rPr lang="en-US" sz="2000" dirty="0">
                <a:solidFill>
                  <a:schemeClr val="tx1">
                    <a:lumMod val="65000"/>
                    <a:lumOff val="35000"/>
                  </a:schemeClr>
                </a:solidFill>
                <a:latin typeface="Arial"/>
                <a:cs typeface="Arial"/>
              </a:rPr>
              <a:t>A clear outcome of a recent ONC Provider Directory workshop was that new directions are needed and there was a lot of vendor interest in  the use of RESTful API (e.g. FHIR) for accessing provider and service information and we are likely to see FHIR endpoints added to existing provider directories (e.g. CAHIE, Redwood </a:t>
            </a:r>
            <a:r>
              <a:rPr lang="en-US" sz="2000" dirty="0" err="1">
                <a:solidFill>
                  <a:schemeClr val="tx1">
                    <a:lumMod val="65000"/>
                    <a:lumOff val="35000"/>
                  </a:schemeClr>
                </a:solidFill>
                <a:latin typeface="Arial"/>
                <a:cs typeface="Arial"/>
              </a:rPr>
              <a:t>MedNet</a:t>
            </a:r>
            <a:r>
              <a:rPr lang="en-US" sz="2000" dirty="0">
                <a:solidFill>
                  <a:schemeClr val="tx1">
                    <a:lumMod val="65000"/>
                    <a:lumOff val="35000"/>
                  </a:schemeClr>
                </a:solidFill>
                <a:latin typeface="Arial"/>
                <a:cs typeface="Arial"/>
              </a:rPr>
              <a:t>).  </a:t>
            </a:r>
            <a:endParaRPr lang="en-US" sz="2000" dirty="0" smtClean="0">
              <a:solidFill>
                <a:schemeClr val="tx1">
                  <a:lumMod val="65000"/>
                  <a:lumOff val="35000"/>
                </a:schemeClr>
              </a:solidFill>
              <a:latin typeface="Arial"/>
              <a:cs typeface="Arial"/>
            </a:endParaRPr>
          </a:p>
          <a:p>
            <a:pPr indent="-457200" algn="l">
              <a:spcBef>
                <a:spcPts val="0"/>
              </a:spcBef>
              <a:spcAft>
                <a:spcPts val="1200"/>
              </a:spcAft>
            </a:pPr>
            <a:endParaRPr lang="en-US" sz="2000" dirty="0">
              <a:solidFill>
                <a:schemeClr val="tx1">
                  <a:lumMod val="65000"/>
                  <a:lumOff val="35000"/>
                </a:schemeClr>
              </a:solidFill>
              <a:latin typeface="Arial"/>
              <a:cs typeface="Arial"/>
            </a:endParaRPr>
          </a:p>
          <a:p>
            <a:pPr indent="-457200" algn="l">
              <a:spcBef>
                <a:spcPts val="0"/>
              </a:spcBef>
              <a:spcAft>
                <a:spcPts val="1200"/>
              </a:spcAft>
            </a:pPr>
            <a:r>
              <a:rPr lang="en-US" sz="2000" dirty="0" smtClean="0">
                <a:solidFill>
                  <a:schemeClr val="tx1">
                    <a:lumMod val="65000"/>
                    <a:lumOff val="35000"/>
                  </a:schemeClr>
                </a:solidFill>
                <a:latin typeface="Arial"/>
                <a:cs typeface="Arial"/>
              </a:rPr>
              <a:t>However</a:t>
            </a:r>
            <a:r>
              <a:rPr lang="en-US" sz="2000" dirty="0">
                <a:solidFill>
                  <a:schemeClr val="tx1">
                    <a:lumMod val="65000"/>
                    <a:lumOff val="35000"/>
                  </a:schemeClr>
                </a:solidFill>
                <a:latin typeface="Arial"/>
                <a:cs typeface="Arial"/>
              </a:rPr>
              <a:t>, neither the roles played by actors interacting with a provider directory nor the management </a:t>
            </a:r>
            <a:r>
              <a:rPr lang="en-US" sz="2000" dirty="0" smtClean="0">
                <a:solidFill>
                  <a:schemeClr val="tx1">
                    <a:lumMod val="65000"/>
                    <a:lumOff val="35000"/>
                  </a:schemeClr>
                </a:solidFill>
                <a:latin typeface="Arial"/>
                <a:cs typeface="Arial"/>
              </a:rPr>
              <a:t>of </a:t>
            </a:r>
            <a:r>
              <a:rPr lang="en-US" sz="2000" dirty="0">
                <a:solidFill>
                  <a:schemeClr val="tx1">
                    <a:lumMod val="65000"/>
                    <a:lumOff val="35000"/>
                  </a:schemeClr>
                </a:solidFill>
                <a:latin typeface="Arial"/>
                <a:cs typeface="Arial"/>
              </a:rPr>
              <a:t>multiple sources of health worker information were fully </a:t>
            </a:r>
            <a:r>
              <a:rPr lang="en-US" sz="2000">
                <a:solidFill>
                  <a:schemeClr val="tx1">
                    <a:lumMod val="65000"/>
                    <a:lumOff val="35000"/>
                  </a:schemeClr>
                </a:solidFill>
                <a:latin typeface="Arial"/>
                <a:cs typeface="Arial"/>
              </a:rPr>
              <a:t>considered</a:t>
            </a:r>
            <a:r>
              <a:rPr lang="en-US" sz="2000" smtClean="0">
                <a:solidFill>
                  <a:schemeClr val="tx1">
                    <a:lumMod val="65000"/>
                    <a:lumOff val="35000"/>
                  </a:schemeClr>
                </a:solidFill>
                <a:latin typeface="Arial"/>
                <a:cs typeface="Arial"/>
              </a:rPr>
              <a:t>.</a:t>
            </a:r>
          </a:p>
          <a:p>
            <a:pPr indent="-457200" algn="l">
              <a:spcBef>
                <a:spcPts val="0"/>
              </a:spcBef>
              <a:spcAft>
                <a:spcPts val="1200"/>
              </a:spcAft>
            </a:pPr>
            <a:endParaRPr lang="en-US" sz="2000" dirty="0" smtClean="0">
              <a:solidFill>
                <a:schemeClr val="tx1">
                  <a:lumMod val="65000"/>
                  <a:lumOff val="35000"/>
                </a:schemeClr>
              </a:solidFill>
              <a:latin typeface="Arial"/>
              <a:cs typeface="Arial"/>
            </a:endParaRPr>
          </a:p>
          <a:p>
            <a:pPr indent="-457200" algn="l">
              <a:spcBef>
                <a:spcPts val="0"/>
              </a:spcBef>
              <a:spcAft>
                <a:spcPts val="1200"/>
              </a:spcAft>
            </a:pPr>
            <a:r>
              <a:rPr lang="en-US" sz="2000" dirty="0" smtClean="0">
                <a:solidFill>
                  <a:schemeClr val="tx1">
                    <a:lumMod val="65000"/>
                    <a:lumOff val="35000"/>
                  </a:schemeClr>
                </a:solidFill>
                <a:latin typeface="Arial"/>
                <a:cs typeface="Arial"/>
              </a:rPr>
              <a:t>Many existing CSD deployments (</a:t>
            </a:r>
            <a:r>
              <a:rPr lang="en-US" sz="2000" dirty="0" err="1" smtClean="0">
                <a:solidFill>
                  <a:schemeClr val="tx1">
                    <a:lumMod val="65000"/>
                    <a:lumOff val="35000"/>
                  </a:schemeClr>
                </a:solidFill>
                <a:latin typeface="Arial"/>
                <a:cs typeface="Arial"/>
              </a:rPr>
              <a:t>iHRIS</a:t>
            </a:r>
            <a:r>
              <a:rPr lang="en-US" sz="2000" dirty="0" smtClean="0">
                <a:solidFill>
                  <a:schemeClr val="tx1">
                    <a:lumMod val="65000"/>
                    <a:lumOff val="35000"/>
                  </a:schemeClr>
                </a:solidFill>
                <a:latin typeface="Arial"/>
                <a:cs typeface="Arial"/>
              </a:rPr>
              <a:t>, </a:t>
            </a:r>
            <a:r>
              <a:rPr lang="en-US" sz="2000" dirty="0" err="1" smtClean="0">
                <a:solidFill>
                  <a:schemeClr val="tx1">
                    <a:lumMod val="65000"/>
                    <a:lumOff val="35000"/>
                  </a:schemeClr>
                </a:solidFill>
                <a:latin typeface="Arial"/>
                <a:cs typeface="Arial"/>
              </a:rPr>
              <a:t>mHERO</a:t>
            </a:r>
            <a:r>
              <a:rPr lang="en-US" sz="2000" dirty="0" smtClean="0">
                <a:solidFill>
                  <a:schemeClr val="tx1">
                    <a:lumMod val="65000"/>
                    <a:lumOff val="35000"/>
                  </a:schemeClr>
                </a:solidFill>
                <a:latin typeface="Arial"/>
                <a:cs typeface="Arial"/>
              </a:rPr>
              <a:t>, PEPFAR’s DATIM) would need an “upgrade path”</a:t>
            </a:r>
            <a:endParaRPr lang="en-US" sz="2000" dirty="0">
              <a:solidFill>
                <a:schemeClr val="tx1">
                  <a:lumMod val="65000"/>
                  <a:lumOff val="35000"/>
                </a:schemeClr>
              </a:solidFill>
              <a:latin typeface="Arial"/>
              <a:cs typeface="Arial"/>
            </a:endParaRPr>
          </a:p>
        </p:txBody>
      </p:sp>
      <p:pic>
        <p:nvPicPr>
          <p:cNvPr id="9" name="Picture 8" descr="ihe-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69" y="213052"/>
            <a:ext cx="2299752" cy="627337"/>
          </a:xfrm>
          <a:prstGeom prst="rect">
            <a:avLst/>
          </a:prstGeom>
        </p:spPr>
      </p:pic>
    </p:spTree>
    <p:extLst>
      <p:ext uri="{BB962C8B-B14F-4D97-AF65-F5344CB8AC3E}">
        <p14:creationId xmlns:p14="http://schemas.microsoft.com/office/powerpoint/2010/main" val="13289131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ackground_Duo_266.jpg"/>
          <p:cNvPicPr>
            <a:picLocks noChangeAspect="1"/>
          </p:cNvPicPr>
          <p:nvPr/>
        </p:nvPicPr>
        <p:blipFill>
          <a:blip r:embed="rId2">
            <a:alphaModFix amt="60000"/>
            <a:extLst>
              <a:ext uri="{28A0092B-C50C-407E-A947-70E740481C1C}">
                <a14:useLocalDpi xmlns:a14="http://schemas.microsoft.com/office/drawing/2010/main" val="0"/>
              </a:ext>
            </a:extLst>
          </a:blip>
          <a:stretch>
            <a:fillRect/>
          </a:stretch>
        </p:blipFill>
        <p:spPr>
          <a:xfrm>
            <a:off x="0" y="225752"/>
            <a:ext cx="9144000" cy="6858000"/>
          </a:xfrm>
          <a:prstGeom prst="rect">
            <a:avLst/>
          </a:prstGeom>
        </p:spPr>
      </p:pic>
      <p:sp>
        <p:nvSpPr>
          <p:cNvPr id="2" name="Title 1"/>
          <p:cNvSpPr>
            <a:spLocks noGrp="1"/>
          </p:cNvSpPr>
          <p:nvPr>
            <p:ph type="ctrTitle"/>
          </p:nvPr>
        </p:nvSpPr>
        <p:spPr>
          <a:xfrm>
            <a:off x="685800" y="897793"/>
            <a:ext cx="7772400" cy="747605"/>
          </a:xfrm>
        </p:spPr>
        <p:txBody>
          <a:bodyPr>
            <a:normAutofit/>
          </a:bodyPr>
          <a:lstStyle/>
          <a:p>
            <a:r>
              <a:rPr lang="en-US" sz="3000" b="1" dirty="0" smtClean="0">
                <a:solidFill>
                  <a:srgbClr val="5A4099"/>
                </a:solidFill>
                <a:latin typeface="Arial"/>
                <a:cs typeface="Arial"/>
              </a:rPr>
              <a:t>Existing Efforts</a:t>
            </a:r>
            <a:endParaRPr lang="en-US" sz="3000" b="1" dirty="0">
              <a:solidFill>
                <a:srgbClr val="5A4099"/>
              </a:solidFill>
              <a:latin typeface="Arial"/>
              <a:cs typeface="Arial"/>
            </a:endParaRPr>
          </a:p>
        </p:txBody>
      </p:sp>
      <p:sp>
        <p:nvSpPr>
          <p:cNvPr id="3" name="Subtitle 2"/>
          <p:cNvSpPr>
            <a:spLocks noGrp="1"/>
          </p:cNvSpPr>
          <p:nvPr>
            <p:ph type="subTitle" idx="1"/>
          </p:nvPr>
        </p:nvSpPr>
        <p:spPr>
          <a:xfrm>
            <a:off x="509260" y="1844870"/>
            <a:ext cx="8125480" cy="4721030"/>
          </a:xfrm>
        </p:spPr>
        <p:txBody>
          <a:bodyPr>
            <a:normAutofit/>
          </a:bodyPr>
          <a:lstStyle/>
          <a:p>
            <a:pPr indent="-457200" algn="l">
              <a:spcBef>
                <a:spcPts val="0"/>
              </a:spcBef>
              <a:spcAft>
                <a:spcPts val="1200"/>
              </a:spcAft>
            </a:pPr>
            <a:r>
              <a:rPr lang="en-US" sz="2400" dirty="0" smtClean="0">
                <a:solidFill>
                  <a:schemeClr val="tx1">
                    <a:lumMod val="65000"/>
                    <a:lumOff val="35000"/>
                  </a:schemeClr>
                </a:solidFill>
                <a:latin typeface="Arial"/>
                <a:cs typeface="Arial"/>
              </a:rPr>
              <a:t>Current efforts only partially address the problem:</a:t>
            </a:r>
          </a:p>
          <a:p>
            <a:pPr lvl="2" indent="-457200" algn="l">
              <a:spcBef>
                <a:spcPts val="0"/>
              </a:spcBef>
              <a:spcAft>
                <a:spcPts val="1200"/>
              </a:spcAft>
              <a:buFont typeface="Arial" charset="0"/>
              <a:buChar char="•"/>
            </a:pPr>
            <a:r>
              <a:rPr lang="en-US" sz="2000" dirty="0" smtClean="0">
                <a:solidFill>
                  <a:schemeClr val="tx1">
                    <a:lumMod val="65000"/>
                    <a:lumOff val="35000"/>
                  </a:schemeClr>
                </a:solidFill>
                <a:latin typeface="Arial"/>
                <a:cs typeface="Arial"/>
              </a:rPr>
              <a:t>Care Services Discovery – does not address RESTful services</a:t>
            </a:r>
            <a:br>
              <a:rPr lang="en-US" sz="2000" dirty="0" smtClean="0">
                <a:solidFill>
                  <a:schemeClr val="tx1">
                    <a:lumMod val="65000"/>
                    <a:lumOff val="35000"/>
                  </a:schemeClr>
                </a:solidFill>
                <a:latin typeface="Arial"/>
                <a:cs typeface="Arial"/>
              </a:rPr>
            </a:br>
            <a:endParaRPr lang="en-US" sz="2000" dirty="0" smtClean="0">
              <a:solidFill>
                <a:schemeClr val="tx1">
                  <a:lumMod val="65000"/>
                  <a:lumOff val="35000"/>
                </a:schemeClr>
              </a:solidFill>
              <a:latin typeface="Arial"/>
              <a:cs typeface="Arial"/>
            </a:endParaRPr>
          </a:p>
          <a:p>
            <a:pPr lvl="2" indent="-457200" algn="l">
              <a:spcBef>
                <a:spcPts val="0"/>
              </a:spcBef>
              <a:spcAft>
                <a:spcPts val="1200"/>
              </a:spcAft>
              <a:buFont typeface="Arial" charset="0"/>
              <a:buChar char="•"/>
            </a:pPr>
            <a:r>
              <a:rPr lang="en-US" sz="2000" dirty="0" smtClean="0">
                <a:solidFill>
                  <a:schemeClr val="tx1">
                    <a:lumMod val="65000"/>
                    <a:lumOff val="35000"/>
                  </a:schemeClr>
                </a:solidFill>
                <a:latin typeface="Arial"/>
                <a:cs typeface="Arial"/>
              </a:rPr>
              <a:t>Healthcare Provider Directory – does not address RESTful services, facilities or services</a:t>
            </a:r>
            <a:br>
              <a:rPr lang="en-US" sz="2000" dirty="0" smtClean="0">
                <a:solidFill>
                  <a:schemeClr val="tx1">
                    <a:lumMod val="65000"/>
                    <a:lumOff val="35000"/>
                  </a:schemeClr>
                </a:solidFill>
                <a:latin typeface="Arial"/>
                <a:cs typeface="Arial"/>
              </a:rPr>
            </a:br>
            <a:endParaRPr lang="en-US" sz="2000" dirty="0" smtClean="0">
              <a:solidFill>
                <a:schemeClr val="tx1">
                  <a:lumMod val="65000"/>
                  <a:lumOff val="35000"/>
                </a:schemeClr>
              </a:solidFill>
              <a:latin typeface="Arial"/>
              <a:cs typeface="Arial"/>
            </a:endParaRPr>
          </a:p>
          <a:p>
            <a:pPr lvl="2" indent="-457200" algn="l">
              <a:spcBef>
                <a:spcPts val="0"/>
              </a:spcBef>
              <a:spcAft>
                <a:spcPts val="1200"/>
              </a:spcAft>
              <a:buFont typeface="Arial" charset="0"/>
              <a:buChar char="•"/>
            </a:pPr>
            <a:r>
              <a:rPr lang="en-US" sz="2000" dirty="0" smtClean="0">
                <a:solidFill>
                  <a:schemeClr val="tx1">
                    <a:lumMod val="65000"/>
                    <a:lumOff val="35000"/>
                  </a:schemeClr>
                </a:solidFill>
                <a:latin typeface="Arial"/>
                <a:cs typeface="Arial"/>
              </a:rPr>
              <a:t>Argonauts FHIR Provider Directory– </a:t>
            </a:r>
            <a:r>
              <a:rPr lang="en-US" sz="2000" dirty="0">
                <a:solidFill>
                  <a:schemeClr val="tx1">
                    <a:lumMod val="65000"/>
                    <a:lumOff val="35000"/>
                  </a:schemeClr>
                </a:solidFill>
                <a:latin typeface="Arial"/>
                <a:cs typeface="Arial"/>
              </a:rPr>
              <a:t>does not </a:t>
            </a:r>
            <a:r>
              <a:rPr lang="en-US" sz="2000" dirty="0" smtClean="0">
                <a:solidFill>
                  <a:schemeClr val="tx1">
                    <a:lumMod val="65000"/>
                    <a:lumOff val="35000"/>
                  </a:schemeClr>
                </a:solidFill>
                <a:latin typeface="Arial"/>
                <a:cs typeface="Arial"/>
              </a:rPr>
              <a:t>address federation, specify actors, nor is it applicable for deployment contexts in Low and Middle Income Countries (e.g. requires NUCC and Direct address)</a:t>
            </a:r>
            <a:endParaRPr lang="en-US" sz="2000" dirty="0">
              <a:solidFill>
                <a:schemeClr val="tx1">
                  <a:lumMod val="65000"/>
                  <a:lumOff val="35000"/>
                </a:schemeClr>
              </a:solidFill>
              <a:latin typeface="Arial"/>
              <a:cs typeface="Arial"/>
            </a:endParaRPr>
          </a:p>
        </p:txBody>
      </p:sp>
      <p:pic>
        <p:nvPicPr>
          <p:cNvPr id="9" name="Picture 8" descr="ihe-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69" y="213052"/>
            <a:ext cx="2299752" cy="627337"/>
          </a:xfrm>
          <a:prstGeom prst="rect">
            <a:avLst/>
          </a:prstGeom>
        </p:spPr>
      </p:pic>
    </p:spTree>
    <p:extLst>
      <p:ext uri="{BB962C8B-B14F-4D97-AF65-F5344CB8AC3E}">
        <p14:creationId xmlns:p14="http://schemas.microsoft.com/office/powerpoint/2010/main" val="18869950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Background_Duo_266.jpg"/>
          <p:cNvPicPr>
            <a:picLocks noChangeAspect="1"/>
          </p:cNvPicPr>
          <p:nvPr/>
        </p:nvPicPr>
        <p:blipFill>
          <a:blip r:embed="rId2">
            <a:alphaModFix amt="60000"/>
            <a:extLst>
              <a:ext uri="{28A0092B-C50C-407E-A947-70E740481C1C}">
                <a14:useLocalDpi xmlns:a14="http://schemas.microsoft.com/office/drawing/2010/main" val="0"/>
              </a:ext>
            </a:extLst>
          </a:blip>
          <a:stretch>
            <a:fillRect/>
          </a:stretch>
        </p:blipFill>
        <p:spPr>
          <a:xfrm>
            <a:off x="0" y="225752"/>
            <a:ext cx="9144000" cy="6858000"/>
          </a:xfrm>
          <a:prstGeom prst="rect">
            <a:avLst/>
          </a:prstGeom>
        </p:spPr>
      </p:pic>
      <p:sp>
        <p:nvSpPr>
          <p:cNvPr id="2" name="Title 1"/>
          <p:cNvSpPr>
            <a:spLocks noGrp="1"/>
          </p:cNvSpPr>
          <p:nvPr>
            <p:ph type="ctrTitle"/>
          </p:nvPr>
        </p:nvSpPr>
        <p:spPr>
          <a:xfrm>
            <a:off x="685800" y="897793"/>
            <a:ext cx="7772400" cy="747605"/>
          </a:xfrm>
        </p:spPr>
        <p:txBody>
          <a:bodyPr>
            <a:normAutofit/>
          </a:bodyPr>
          <a:lstStyle/>
          <a:p>
            <a:r>
              <a:rPr lang="en-US" sz="3000" b="1" dirty="0" smtClean="0">
                <a:solidFill>
                  <a:srgbClr val="5A4099"/>
                </a:solidFill>
                <a:latin typeface="Arial"/>
                <a:cs typeface="Arial"/>
              </a:rPr>
              <a:t>Work Item Sizing</a:t>
            </a:r>
            <a:endParaRPr lang="en-US" sz="3000" b="1" dirty="0">
              <a:solidFill>
                <a:srgbClr val="5A4099"/>
              </a:solidFill>
              <a:latin typeface="Arial"/>
              <a:cs typeface="Arial"/>
            </a:endParaRPr>
          </a:p>
        </p:txBody>
      </p:sp>
      <p:sp>
        <p:nvSpPr>
          <p:cNvPr id="3" name="Subtitle 2"/>
          <p:cNvSpPr>
            <a:spLocks noGrp="1"/>
          </p:cNvSpPr>
          <p:nvPr>
            <p:ph type="subTitle" idx="1"/>
          </p:nvPr>
        </p:nvSpPr>
        <p:spPr>
          <a:xfrm>
            <a:off x="509260" y="1844870"/>
            <a:ext cx="8125480" cy="4721030"/>
          </a:xfrm>
        </p:spPr>
        <p:txBody>
          <a:bodyPr>
            <a:normAutofit fontScale="85000" lnSpcReduction="10000"/>
          </a:bodyPr>
          <a:lstStyle/>
          <a:p>
            <a:pPr indent="-457200" algn="l">
              <a:spcBef>
                <a:spcPts val="0"/>
              </a:spcBef>
              <a:spcAft>
                <a:spcPts val="1200"/>
              </a:spcAft>
            </a:pPr>
            <a:r>
              <a:rPr lang="en-US" sz="2400" dirty="0">
                <a:solidFill>
                  <a:schemeClr val="tx1">
                    <a:lumMod val="65000"/>
                    <a:lumOff val="35000"/>
                  </a:schemeClr>
                </a:solidFill>
                <a:latin typeface="Arial"/>
                <a:cs typeface="Arial"/>
              </a:rPr>
              <a:t>O</a:t>
            </a:r>
            <a:r>
              <a:rPr lang="en-US" sz="2400" dirty="0" smtClean="0">
                <a:solidFill>
                  <a:schemeClr val="tx1">
                    <a:lumMod val="65000"/>
                    <a:lumOff val="35000"/>
                  </a:schemeClr>
                </a:solidFill>
                <a:latin typeface="Arial"/>
                <a:cs typeface="Arial"/>
              </a:rPr>
              <a:t>ptions:</a:t>
            </a:r>
          </a:p>
          <a:p>
            <a:pPr lvl="2" indent="-457200" algn="l">
              <a:spcBef>
                <a:spcPts val="0"/>
              </a:spcBef>
              <a:spcAft>
                <a:spcPts val="1200"/>
              </a:spcAft>
              <a:buFont typeface="Arial" charset="0"/>
              <a:buChar char="•"/>
            </a:pPr>
            <a:r>
              <a:rPr lang="en-US" sz="2000" dirty="0" smtClean="0">
                <a:solidFill>
                  <a:schemeClr val="tx1">
                    <a:lumMod val="65000"/>
                    <a:lumOff val="35000"/>
                  </a:schemeClr>
                </a:solidFill>
                <a:latin typeface="Arial"/>
                <a:cs typeface="Arial"/>
              </a:rPr>
              <a:t>Issue a large Change Proposal for Care Services Discovery to </a:t>
            </a:r>
          </a:p>
          <a:p>
            <a:pPr lvl="3" indent="-457200" algn="l">
              <a:spcBef>
                <a:spcPts val="0"/>
              </a:spcBef>
              <a:spcAft>
                <a:spcPts val="1200"/>
              </a:spcAft>
              <a:buFont typeface="Arial" charset="0"/>
              <a:buChar char="•"/>
            </a:pPr>
            <a:r>
              <a:rPr lang="en-US" sz="1600" dirty="0" smtClean="0">
                <a:solidFill>
                  <a:schemeClr val="tx1">
                    <a:lumMod val="65000"/>
                    <a:lumOff val="35000"/>
                  </a:schemeClr>
                </a:solidFill>
                <a:latin typeface="Arial"/>
                <a:cs typeface="Arial"/>
              </a:rPr>
              <a:t> </a:t>
            </a:r>
            <a:r>
              <a:rPr lang="en-US" sz="1600" dirty="0">
                <a:solidFill>
                  <a:schemeClr val="tx1">
                    <a:lumMod val="65000"/>
                    <a:lumOff val="35000"/>
                  </a:schemeClr>
                </a:solidFill>
                <a:latin typeface="Arial"/>
                <a:cs typeface="Arial"/>
              </a:rPr>
              <a:t>specify FHIR transport </a:t>
            </a:r>
            <a:r>
              <a:rPr lang="en-US" sz="1600" dirty="0" smtClean="0">
                <a:solidFill>
                  <a:schemeClr val="tx1">
                    <a:lumMod val="65000"/>
                    <a:lumOff val="35000"/>
                  </a:schemeClr>
                </a:solidFill>
                <a:latin typeface="Arial"/>
                <a:cs typeface="Arial"/>
              </a:rPr>
              <a:t> for ITI-73 and ITI-74.   </a:t>
            </a:r>
          </a:p>
          <a:p>
            <a:pPr lvl="3" indent="-457200" algn="l">
              <a:spcBef>
                <a:spcPts val="0"/>
              </a:spcBef>
              <a:spcAft>
                <a:spcPts val="1200"/>
              </a:spcAft>
              <a:buFont typeface="Arial" charset="0"/>
              <a:buChar char="•"/>
            </a:pPr>
            <a:r>
              <a:rPr lang="en-US" sz="1600" dirty="0" smtClean="0">
                <a:solidFill>
                  <a:schemeClr val="tx1">
                    <a:lumMod val="65000"/>
                    <a:lumOff val="35000"/>
                  </a:schemeClr>
                </a:solidFill>
                <a:latin typeface="Arial"/>
                <a:cs typeface="Arial"/>
              </a:rPr>
              <a:t>Create a cross-walk between FHIR and CSD data elements</a:t>
            </a:r>
          </a:p>
          <a:p>
            <a:pPr lvl="3" indent="-457200" algn="l">
              <a:spcBef>
                <a:spcPts val="0"/>
              </a:spcBef>
              <a:spcAft>
                <a:spcPts val="1200"/>
              </a:spcAft>
              <a:buFont typeface="Arial" charset="0"/>
              <a:buChar char="•"/>
            </a:pPr>
            <a:r>
              <a:rPr lang="en-US" sz="1600" dirty="0" smtClean="0">
                <a:solidFill>
                  <a:schemeClr val="tx1">
                    <a:lumMod val="65000"/>
                    <a:lumOff val="35000"/>
                  </a:schemeClr>
                </a:solidFill>
                <a:latin typeface="Arial"/>
                <a:cs typeface="Arial"/>
              </a:rPr>
              <a:t>Minor modifications to CSD Volume 1 to remove references to CSD’s XML  data model</a:t>
            </a:r>
            <a:br>
              <a:rPr lang="en-US" sz="1600" dirty="0" smtClean="0">
                <a:solidFill>
                  <a:schemeClr val="tx1">
                    <a:lumMod val="65000"/>
                    <a:lumOff val="35000"/>
                  </a:schemeClr>
                </a:solidFill>
                <a:latin typeface="Arial"/>
                <a:cs typeface="Arial"/>
              </a:rPr>
            </a:br>
            <a:endParaRPr lang="en-US" sz="1600" dirty="0" smtClean="0">
              <a:solidFill>
                <a:schemeClr val="tx1">
                  <a:lumMod val="65000"/>
                  <a:lumOff val="35000"/>
                </a:schemeClr>
              </a:solidFill>
              <a:latin typeface="Arial"/>
              <a:cs typeface="Arial"/>
            </a:endParaRPr>
          </a:p>
          <a:p>
            <a:pPr lvl="2" indent="-457200" algn="l">
              <a:spcBef>
                <a:spcPts val="0"/>
              </a:spcBef>
              <a:spcAft>
                <a:spcPts val="1200"/>
              </a:spcAft>
              <a:buFont typeface="Arial" charset="0"/>
              <a:buChar char="•"/>
            </a:pPr>
            <a:r>
              <a:rPr lang="en-US" sz="2000" dirty="0" smtClean="0">
                <a:solidFill>
                  <a:schemeClr val="tx1">
                    <a:lumMod val="65000"/>
                    <a:lumOff val="35000"/>
                  </a:schemeClr>
                </a:solidFill>
                <a:latin typeface="Arial"/>
                <a:cs typeface="Arial"/>
              </a:rPr>
              <a:t>Develop Mobile Care Services Discovery (</a:t>
            </a:r>
            <a:r>
              <a:rPr lang="en-US" sz="2000" dirty="0" err="1" smtClean="0">
                <a:solidFill>
                  <a:schemeClr val="tx1">
                    <a:lumMod val="65000"/>
                    <a:lumOff val="35000"/>
                  </a:schemeClr>
                </a:solidFill>
                <a:latin typeface="Arial"/>
                <a:cs typeface="Arial"/>
              </a:rPr>
              <a:t>mCSD</a:t>
            </a:r>
            <a:r>
              <a:rPr lang="en-US" sz="2000" dirty="0" smtClean="0">
                <a:solidFill>
                  <a:schemeClr val="tx1">
                    <a:lumMod val="65000"/>
                    <a:lumOff val="35000"/>
                  </a:schemeClr>
                </a:solidFill>
                <a:latin typeface="Arial"/>
                <a:cs typeface="Arial"/>
              </a:rPr>
              <a:t>) profile  to:</a:t>
            </a:r>
          </a:p>
          <a:p>
            <a:pPr lvl="3" indent="-457200" algn="l">
              <a:spcBef>
                <a:spcPts val="0"/>
              </a:spcBef>
              <a:spcAft>
                <a:spcPts val="1200"/>
              </a:spcAft>
              <a:buFont typeface="Arial" charset="0"/>
              <a:buChar char="•"/>
            </a:pPr>
            <a:r>
              <a:rPr lang="en-US" sz="1600" dirty="0" smtClean="0">
                <a:solidFill>
                  <a:schemeClr val="tx1">
                    <a:lumMod val="65000"/>
                    <a:lumOff val="35000"/>
                  </a:schemeClr>
                </a:solidFill>
                <a:latin typeface="Arial"/>
                <a:cs typeface="Arial"/>
              </a:rPr>
              <a:t>Adopt Vol 1 of CSD profile (actors, use cases, etc.)</a:t>
            </a:r>
          </a:p>
          <a:p>
            <a:pPr lvl="3" indent="-457200" algn="l">
              <a:spcBef>
                <a:spcPts val="0"/>
              </a:spcBef>
              <a:spcAft>
                <a:spcPts val="1200"/>
              </a:spcAft>
              <a:buFont typeface="Arial" charset="0"/>
              <a:buChar char="•"/>
            </a:pPr>
            <a:r>
              <a:rPr lang="en-US" sz="1600" dirty="0" smtClean="0">
                <a:solidFill>
                  <a:schemeClr val="tx1">
                    <a:lumMod val="65000"/>
                    <a:lumOff val="35000"/>
                  </a:schemeClr>
                </a:solidFill>
                <a:latin typeface="Arial"/>
                <a:cs typeface="Arial"/>
              </a:rPr>
              <a:t>Provide FHIR version of ITI-73 and ITI-74 transactions</a:t>
            </a:r>
          </a:p>
          <a:p>
            <a:pPr lvl="3" indent="-457200" algn="l">
              <a:spcBef>
                <a:spcPts val="0"/>
              </a:spcBef>
              <a:spcAft>
                <a:spcPts val="1200"/>
              </a:spcAft>
              <a:buFont typeface="Arial" charset="0"/>
              <a:buChar char="•"/>
            </a:pPr>
            <a:r>
              <a:rPr lang="en-US" sz="1600" dirty="0" smtClean="0">
                <a:solidFill>
                  <a:schemeClr val="tx1">
                    <a:lumMod val="65000"/>
                    <a:lumOff val="35000"/>
                  </a:schemeClr>
                </a:solidFill>
                <a:latin typeface="Arial"/>
                <a:cs typeface="Arial"/>
              </a:rPr>
              <a:t>As an appendix, add a cross-walk between CSD and FHIR data elements</a:t>
            </a:r>
          </a:p>
          <a:p>
            <a:pPr lvl="3" indent="-457200" algn="l">
              <a:spcBef>
                <a:spcPts val="0"/>
              </a:spcBef>
              <a:spcAft>
                <a:spcPts val="1200"/>
              </a:spcAft>
              <a:buFont typeface="Arial" charset="0"/>
              <a:buChar char="•"/>
            </a:pPr>
            <a:r>
              <a:rPr lang="en-US" sz="1600" dirty="0" smtClean="0">
                <a:solidFill>
                  <a:schemeClr val="tx1">
                    <a:lumMod val="65000"/>
                    <a:lumOff val="35000"/>
                  </a:schemeClr>
                </a:solidFill>
                <a:latin typeface="Arial"/>
                <a:cs typeface="Arial"/>
              </a:rPr>
              <a:t>Add Argonaut work as an option and/or national extension</a:t>
            </a:r>
          </a:p>
          <a:p>
            <a:pPr lvl="3" indent="-457200" algn="l">
              <a:spcBef>
                <a:spcPts val="0"/>
              </a:spcBef>
              <a:spcAft>
                <a:spcPts val="1200"/>
              </a:spcAft>
              <a:buFont typeface="Arial" charset="0"/>
              <a:buChar char="•"/>
            </a:pPr>
            <a:r>
              <a:rPr lang="en-US" sz="1600" dirty="0" smtClean="0">
                <a:solidFill>
                  <a:schemeClr val="tx1">
                    <a:lumMod val="65000"/>
                    <a:lumOff val="35000"/>
                  </a:schemeClr>
                </a:solidFill>
                <a:latin typeface="Arial"/>
                <a:cs typeface="Arial"/>
              </a:rPr>
              <a:t>Minor modification to CSD Volume 1 to remove reference to CSD’s XML data model</a:t>
            </a:r>
          </a:p>
          <a:p>
            <a:pPr lvl="2" indent="-457200" algn="l">
              <a:spcBef>
                <a:spcPts val="0"/>
              </a:spcBef>
              <a:spcAft>
                <a:spcPts val="1200"/>
              </a:spcAft>
              <a:buFont typeface="Arial" charset="0"/>
              <a:buChar char="•"/>
            </a:pPr>
            <a:r>
              <a:rPr lang="en-US" sz="2000" dirty="0" smtClean="0">
                <a:solidFill>
                  <a:schemeClr val="tx1">
                    <a:lumMod val="65000"/>
                    <a:lumOff val="35000"/>
                  </a:schemeClr>
                </a:solidFill>
                <a:latin typeface="Arial"/>
                <a:cs typeface="Arial"/>
              </a:rPr>
              <a:t>Develop a completely new profile</a:t>
            </a:r>
            <a:endParaRPr lang="en-US" sz="2000" dirty="0">
              <a:solidFill>
                <a:schemeClr val="tx1">
                  <a:lumMod val="65000"/>
                  <a:lumOff val="35000"/>
                </a:schemeClr>
              </a:solidFill>
              <a:latin typeface="Arial"/>
              <a:cs typeface="Arial"/>
            </a:endParaRPr>
          </a:p>
        </p:txBody>
      </p:sp>
      <p:pic>
        <p:nvPicPr>
          <p:cNvPr id="9" name="Picture 8" descr="ihe-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969" y="213052"/>
            <a:ext cx="2299752" cy="627337"/>
          </a:xfrm>
          <a:prstGeom prst="rect">
            <a:avLst/>
          </a:prstGeom>
        </p:spPr>
      </p:pic>
    </p:spTree>
    <p:extLst>
      <p:ext uri="{BB962C8B-B14F-4D97-AF65-F5344CB8AC3E}">
        <p14:creationId xmlns:p14="http://schemas.microsoft.com/office/powerpoint/2010/main" val="107956570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97793"/>
            <a:ext cx="7772400" cy="747605"/>
          </a:xfrm>
        </p:spPr>
        <p:txBody>
          <a:bodyPr>
            <a:normAutofit/>
          </a:bodyPr>
          <a:lstStyle/>
          <a:p>
            <a:r>
              <a:rPr lang="en-US" sz="3000" b="1" dirty="0" smtClean="0">
                <a:solidFill>
                  <a:srgbClr val="5A4099"/>
                </a:solidFill>
                <a:latin typeface="Arial"/>
                <a:cs typeface="Arial"/>
              </a:rPr>
              <a:t>Care Services Discovery actors</a:t>
            </a:r>
            <a:endParaRPr lang="en-US" sz="3000" b="1" dirty="0">
              <a:solidFill>
                <a:srgbClr val="5A4099"/>
              </a:solidFill>
              <a:latin typeface="Arial"/>
              <a:cs typeface="Arial"/>
            </a:endParaRPr>
          </a:p>
        </p:txBody>
      </p:sp>
      <p:pic>
        <p:nvPicPr>
          <p:cNvPr id="9" name="Picture 8" descr="ihe-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969" y="213052"/>
            <a:ext cx="2299752" cy="627337"/>
          </a:xfrm>
          <a:prstGeom prst="rect">
            <a:avLst/>
          </a:prstGeom>
        </p:spPr>
      </p:pic>
      <p:pic>
        <p:nvPicPr>
          <p:cNvPr id="7" name="Picture 6"/>
          <p:cNvPicPr/>
          <p:nvPr/>
        </p:nvPicPr>
        <p:blipFill>
          <a:blip r:embed="rId3"/>
          <a:srcRect/>
          <a:stretch>
            <a:fillRect/>
          </a:stretch>
        </p:blipFill>
        <p:spPr bwMode="auto">
          <a:xfrm>
            <a:off x="982490" y="2656428"/>
            <a:ext cx="6627548" cy="2273918"/>
          </a:xfrm>
          <a:prstGeom prst="rect">
            <a:avLst/>
          </a:prstGeom>
          <a:noFill/>
        </p:spPr>
      </p:pic>
    </p:spTree>
    <p:extLst>
      <p:ext uri="{BB962C8B-B14F-4D97-AF65-F5344CB8AC3E}">
        <p14:creationId xmlns:p14="http://schemas.microsoft.com/office/powerpoint/2010/main" val="196831392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97793"/>
            <a:ext cx="7772400" cy="747605"/>
          </a:xfrm>
        </p:spPr>
        <p:txBody>
          <a:bodyPr>
            <a:normAutofit/>
          </a:bodyPr>
          <a:lstStyle/>
          <a:p>
            <a:r>
              <a:rPr lang="en-US" sz="3000" b="1" dirty="0" smtClean="0">
                <a:solidFill>
                  <a:srgbClr val="5A4099"/>
                </a:solidFill>
                <a:latin typeface="Arial"/>
                <a:cs typeface="Arial"/>
              </a:rPr>
              <a:t>Care Services Discovery Mapping</a:t>
            </a:r>
            <a:endParaRPr lang="en-US" sz="3000" b="1" dirty="0">
              <a:solidFill>
                <a:srgbClr val="5A4099"/>
              </a:solidFill>
              <a:latin typeface="Arial"/>
              <a:cs typeface="Arial"/>
            </a:endParaRPr>
          </a:p>
        </p:txBody>
      </p:sp>
      <p:pic>
        <p:nvPicPr>
          <p:cNvPr id="9" name="Picture 8" descr="ihe-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969" y="213052"/>
            <a:ext cx="2299752" cy="627337"/>
          </a:xfrm>
          <a:prstGeom prst="rect">
            <a:avLst/>
          </a:prstGeom>
        </p:spPr>
      </p:pic>
      <p:graphicFrame>
        <p:nvGraphicFramePr>
          <p:cNvPr id="3" name="Table 2"/>
          <p:cNvGraphicFramePr>
            <a:graphicFrameLocks noGrp="1"/>
          </p:cNvGraphicFramePr>
          <p:nvPr>
            <p:extLst>
              <p:ext uri="{D42A27DB-BD31-4B8C-83A1-F6EECF244321}">
                <p14:modId xmlns:p14="http://schemas.microsoft.com/office/powerpoint/2010/main" val="1549083401"/>
              </p:ext>
            </p:extLst>
          </p:nvPr>
        </p:nvGraphicFramePr>
        <p:xfrm>
          <a:off x="2316892" y="1880176"/>
          <a:ext cx="4146550" cy="1816100"/>
        </p:xfrm>
        <a:graphic>
          <a:graphicData uri="http://schemas.openxmlformats.org/drawingml/2006/table">
            <a:tbl>
              <a:tblPr/>
              <a:tblGrid>
                <a:gridCol w="2073275"/>
                <a:gridCol w="2073275"/>
              </a:tblGrid>
              <a:tr h="0">
                <a:tc>
                  <a:txBody>
                    <a:bodyPr/>
                    <a:lstStyle/>
                    <a:p>
                      <a:pPr rtl="0" fontAlgn="t">
                        <a:spcBef>
                          <a:spcPts val="0"/>
                        </a:spcBef>
                        <a:spcAft>
                          <a:spcPts val="0"/>
                        </a:spcAft>
                      </a:pPr>
                      <a:r>
                        <a:rPr lang="en-US" b="0" i="0" u="none" strike="noStrike">
                          <a:solidFill>
                            <a:srgbClr val="000000"/>
                          </a:solidFill>
                          <a:effectLst/>
                          <a:latin typeface="Calibri" charset="0"/>
                        </a:rPr>
                        <a:t>CSD Entity </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CCCC"/>
                    </a:solidFill>
                  </a:tcPr>
                </a:tc>
                <a:tc>
                  <a:txBody>
                    <a:bodyPr/>
                    <a:lstStyle/>
                    <a:p>
                      <a:pPr rtl="0" fontAlgn="t">
                        <a:spcBef>
                          <a:spcPts val="0"/>
                        </a:spcBef>
                        <a:spcAft>
                          <a:spcPts val="0"/>
                        </a:spcAft>
                      </a:pPr>
                      <a:r>
                        <a:rPr lang="en-US" b="0" i="0" u="none" strike="noStrike">
                          <a:solidFill>
                            <a:srgbClr val="000000"/>
                          </a:solidFill>
                          <a:effectLst/>
                          <a:latin typeface="Calibri" charset="0"/>
                        </a:rPr>
                        <a:t>FHIR Resource</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CCCC"/>
                    </a:solidFill>
                  </a:tcPr>
                </a:tc>
              </a:tr>
              <a:tr h="0">
                <a:tc>
                  <a:txBody>
                    <a:bodyPr/>
                    <a:lstStyle/>
                    <a:p>
                      <a:pPr rtl="0" fontAlgn="t">
                        <a:spcBef>
                          <a:spcPts val="0"/>
                        </a:spcBef>
                        <a:spcAft>
                          <a:spcPts val="0"/>
                        </a:spcAft>
                      </a:pPr>
                      <a:r>
                        <a:rPr lang="en-US" b="0" i="0" u="none" strike="noStrike">
                          <a:solidFill>
                            <a:srgbClr val="000000"/>
                          </a:solidFill>
                          <a:effectLst/>
                          <a:latin typeface="Calibri" charset="0"/>
                        </a:rPr>
                        <a:t>Provider</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b="0" i="0" u="none" strike="noStrike">
                          <a:solidFill>
                            <a:srgbClr val="000000"/>
                          </a:solidFill>
                          <a:effectLst/>
                          <a:latin typeface="Calibri" charset="0"/>
                        </a:rPr>
                        <a:t>Practitioner</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0">
                <a:tc>
                  <a:txBody>
                    <a:bodyPr/>
                    <a:lstStyle/>
                    <a:p>
                      <a:pPr rtl="0" fontAlgn="t">
                        <a:spcBef>
                          <a:spcPts val="0"/>
                        </a:spcBef>
                        <a:spcAft>
                          <a:spcPts val="0"/>
                        </a:spcAft>
                      </a:pPr>
                      <a:r>
                        <a:rPr lang="en-US" b="0" i="0" u="none" strike="noStrike">
                          <a:solidFill>
                            <a:srgbClr val="000000"/>
                          </a:solidFill>
                          <a:effectLst/>
                          <a:latin typeface="Calibri" charset="0"/>
                        </a:rPr>
                        <a:t>Facility</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b="0" i="0" u="none" strike="noStrike">
                          <a:solidFill>
                            <a:srgbClr val="000000"/>
                          </a:solidFill>
                          <a:effectLst/>
                          <a:latin typeface="Calibri" charset="0"/>
                        </a:rPr>
                        <a:t>Location</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0">
                <a:tc>
                  <a:txBody>
                    <a:bodyPr/>
                    <a:lstStyle/>
                    <a:p>
                      <a:pPr rtl="0" fontAlgn="t">
                        <a:spcBef>
                          <a:spcPts val="0"/>
                        </a:spcBef>
                        <a:spcAft>
                          <a:spcPts val="0"/>
                        </a:spcAft>
                      </a:pPr>
                      <a:r>
                        <a:rPr lang="en-US" b="0" i="0" u="none" strike="noStrike">
                          <a:solidFill>
                            <a:srgbClr val="000000"/>
                          </a:solidFill>
                          <a:effectLst/>
                          <a:latin typeface="Calibri" charset="0"/>
                        </a:rPr>
                        <a:t>Organization</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b="0" i="0" u="none" strike="noStrike">
                          <a:solidFill>
                            <a:srgbClr val="000000"/>
                          </a:solidFill>
                          <a:effectLst/>
                          <a:latin typeface="Calibri" charset="0"/>
                        </a:rPr>
                        <a:t>Organization</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0">
                <a:tc>
                  <a:txBody>
                    <a:bodyPr/>
                    <a:lstStyle/>
                    <a:p>
                      <a:pPr rtl="0" fontAlgn="t">
                        <a:spcBef>
                          <a:spcPts val="0"/>
                        </a:spcBef>
                        <a:spcAft>
                          <a:spcPts val="0"/>
                        </a:spcAft>
                      </a:pPr>
                      <a:r>
                        <a:rPr lang="en-US" b="0" i="0" u="none" strike="noStrike" dirty="0">
                          <a:solidFill>
                            <a:srgbClr val="000000"/>
                          </a:solidFill>
                          <a:effectLst/>
                          <a:latin typeface="Calibri" charset="0"/>
                        </a:rPr>
                        <a:t>Service</a:t>
                      </a:r>
                      <a:endParaRPr lang="en-US" dirty="0">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b="0" i="0" u="none" strike="noStrike" dirty="0">
                          <a:solidFill>
                            <a:srgbClr val="000000"/>
                          </a:solidFill>
                          <a:effectLst/>
                          <a:latin typeface="Calibri" charset="0"/>
                        </a:rPr>
                        <a:t>Healthcare Service</a:t>
                      </a:r>
                      <a:endParaRPr lang="en-US" dirty="0">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640746837"/>
              </p:ext>
            </p:extLst>
          </p:nvPr>
        </p:nvGraphicFramePr>
        <p:xfrm>
          <a:off x="444480" y="4209103"/>
          <a:ext cx="8255040" cy="1816100"/>
        </p:xfrm>
        <a:graphic>
          <a:graphicData uri="http://schemas.openxmlformats.org/drawingml/2006/table">
            <a:tbl>
              <a:tblPr/>
              <a:tblGrid>
                <a:gridCol w="4127520"/>
                <a:gridCol w="4127520"/>
              </a:tblGrid>
              <a:tr h="0">
                <a:tc>
                  <a:txBody>
                    <a:bodyPr/>
                    <a:lstStyle/>
                    <a:p>
                      <a:pPr rtl="0" fontAlgn="t">
                        <a:spcBef>
                          <a:spcPts val="0"/>
                        </a:spcBef>
                        <a:spcAft>
                          <a:spcPts val="0"/>
                        </a:spcAft>
                      </a:pPr>
                      <a:r>
                        <a:rPr lang="en-US" b="0" i="0" u="none" strike="noStrike">
                          <a:solidFill>
                            <a:srgbClr val="000000"/>
                          </a:solidFill>
                          <a:effectLst/>
                          <a:latin typeface="Calibri" charset="0"/>
                        </a:rPr>
                        <a:t>CSD Transaction </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CCCC"/>
                    </a:solidFill>
                  </a:tcPr>
                </a:tc>
                <a:tc>
                  <a:txBody>
                    <a:bodyPr/>
                    <a:lstStyle/>
                    <a:p>
                      <a:pPr rtl="0" fontAlgn="t">
                        <a:spcBef>
                          <a:spcPts val="0"/>
                        </a:spcBef>
                        <a:spcAft>
                          <a:spcPts val="0"/>
                        </a:spcAft>
                      </a:pPr>
                      <a:r>
                        <a:rPr lang="en-US" b="0" i="0" u="none" strike="noStrike">
                          <a:solidFill>
                            <a:srgbClr val="000000"/>
                          </a:solidFill>
                          <a:effectLst/>
                          <a:latin typeface="Calibri" charset="0"/>
                        </a:rPr>
                        <a:t>FHIR Transaction</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CCCCC"/>
                    </a:solidFill>
                  </a:tcPr>
                </a:tc>
              </a:tr>
              <a:tr h="0">
                <a:tc>
                  <a:txBody>
                    <a:bodyPr/>
                    <a:lstStyle/>
                    <a:p>
                      <a:pPr rtl="0" fontAlgn="t">
                        <a:spcBef>
                          <a:spcPts val="0"/>
                        </a:spcBef>
                        <a:spcAft>
                          <a:spcPts val="0"/>
                        </a:spcAft>
                      </a:pPr>
                      <a:r>
                        <a:rPr lang="en-US" b="0" i="0" u="none" strike="noStrike">
                          <a:solidFill>
                            <a:srgbClr val="000000"/>
                          </a:solidFill>
                          <a:effectLst/>
                          <a:latin typeface="Calibri" charset="0"/>
                        </a:rPr>
                        <a:t>Provider Search ITI-73</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b="0" i="0" u="none" strike="noStrike">
                          <a:solidFill>
                            <a:srgbClr val="000000"/>
                          </a:solidFill>
                          <a:effectLst/>
                          <a:latin typeface="Calibri" charset="0"/>
                        </a:rPr>
                        <a:t>search operation on Practitioner resource</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0">
                <a:tc>
                  <a:txBody>
                    <a:bodyPr/>
                    <a:lstStyle/>
                    <a:p>
                      <a:pPr rtl="0" fontAlgn="t">
                        <a:spcBef>
                          <a:spcPts val="0"/>
                        </a:spcBef>
                        <a:spcAft>
                          <a:spcPts val="0"/>
                        </a:spcAft>
                      </a:pPr>
                      <a:r>
                        <a:rPr lang="en-US" b="0" i="0" u="none" strike="noStrike">
                          <a:solidFill>
                            <a:srgbClr val="000000"/>
                          </a:solidFill>
                          <a:effectLst/>
                          <a:latin typeface="Calibri" charset="0"/>
                        </a:rPr>
                        <a:t>Facility Search ITI-73</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b="0" i="0" u="none" strike="noStrike">
                          <a:solidFill>
                            <a:srgbClr val="000000"/>
                          </a:solidFill>
                          <a:effectLst/>
                          <a:latin typeface="Calibri" charset="0"/>
                        </a:rPr>
                        <a:t>search operation on Location resource</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0">
                <a:tc>
                  <a:txBody>
                    <a:bodyPr/>
                    <a:lstStyle/>
                    <a:p>
                      <a:pPr rtl="0" fontAlgn="t">
                        <a:spcBef>
                          <a:spcPts val="0"/>
                        </a:spcBef>
                        <a:spcAft>
                          <a:spcPts val="0"/>
                        </a:spcAft>
                      </a:pPr>
                      <a:r>
                        <a:rPr lang="en-US" b="0" i="0" u="none" strike="noStrike">
                          <a:solidFill>
                            <a:srgbClr val="000000"/>
                          </a:solidFill>
                          <a:effectLst/>
                          <a:latin typeface="Calibri" charset="0"/>
                        </a:rPr>
                        <a:t>Organization Search ITI-73</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b="0" i="0" u="none" strike="noStrike">
                          <a:solidFill>
                            <a:srgbClr val="000000"/>
                          </a:solidFill>
                          <a:effectLst/>
                          <a:latin typeface="Calibri" charset="0"/>
                        </a:rPr>
                        <a:t>search operation on Organization resource</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0">
                <a:tc>
                  <a:txBody>
                    <a:bodyPr/>
                    <a:lstStyle/>
                    <a:p>
                      <a:pPr rtl="0" fontAlgn="t">
                        <a:spcBef>
                          <a:spcPts val="0"/>
                        </a:spcBef>
                        <a:spcAft>
                          <a:spcPts val="0"/>
                        </a:spcAft>
                      </a:pPr>
                      <a:r>
                        <a:rPr lang="en-US" b="0" i="0" u="none" strike="noStrike">
                          <a:solidFill>
                            <a:srgbClr val="000000"/>
                          </a:solidFill>
                          <a:effectLst/>
                          <a:latin typeface="Calibri" charset="0"/>
                        </a:rPr>
                        <a:t>Query for Updated Services ITI-74</a:t>
                      </a:r>
                      <a:endParaRPr lang="en-US">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b="0" i="0" u="none" strike="noStrike" dirty="0">
                          <a:solidFill>
                            <a:srgbClr val="000000"/>
                          </a:solidFill>
                          <a:effectLst/>
                          <a:latin typeface="Calibri" charset="0"/>
                        </a:rPr>
                        <a:t>_history</a:t>
                      </a:r>
                      <a:endParaRPr lang="en-US" dirty="0">
                        <a:effectLst/>
                      </a:endParaRPr>
                    </a:p>
                  </a:txBody>
                  <a:tcPr marL="44450" marR="44450" marT="44450" marB="4445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0114846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60550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698</TotalTime>
  <Words>222</Words>
  <Application>Microsoft Office PowerPoint</Application>
  <PresentationFormat>On-screen Show (4:3)</PresentationFormat>
  <Paragraphs>56</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Mobile Care Services Discovery</vt:lpstr>
      <vt:lpstr>The Problem</vt:lpstr>
      <vt:lpstr>The Needs</vt:lpstr>
      <vt:lpstr>Existing Efforts</vt:lpstr>
      <vt:lpstr>Work Item Sizing</vt:lpstr>
      <vt:lpstr>Care Services Discovery actors</vt:lpstr>
      <vt:lpstr>Care Services Discovery Mapping</vt:lpstr>
      <vt:lpstr>PowerPoint Presentation</vt:lpstr>
    </vt:vector>
  </TitlesOfParts>
  <Company>RSNA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  -  Slide 1</dc:title>
  <dc:creator>mstanits</dc:creator>
  <cp:lastModifiedBy>Luke Duncan</cp:lastModifiedBy>
  <cp:revision>28</cp:revision>
  <cp:lastPrinted>2013-02-21T14:05:33Z</cp:lastPrinted>
  <dcterms:created xsi:type="dcterms:W3CDTF">2011-05-17T16:43:13Z</dcterms:created>
  <dcterms:modified xsi:type="dcterms:W3CDTF">2016-10-18T15:43:39Z</dcterms:modified>
</cp:coreProperties>
</file>

<file path=docProps/thumbnail.jpeg>
</file>